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sldIdLst>
    <p:sldId id="256" r:id="rId2"/>
    <p:sldId id="261" r:id="rId3"/>
    <p:sldId id="264" r:id="rId4"/>
    <p:sldId id="268" r:id="rId5"/>
    <p:sldId id="273" r:id="rId6"/>
    <p:sldId id="270" r:id="rId7"/>
    <p:sldId id="262" r:id="rId8"/>
    <p:sldId id="272" r:id="rId9"/>
    <p:sldId id="269" r:id="rId10"/>
    <p:sldId id="274" r:id="rId11"/>
    <p:sldId id="275" r:id="rId12"/>
    <p:sldId id="276" r:id="rId13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12" y="-6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6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4198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98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41989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grpSp>
        <p:nvGrpSpPr>
          <p:cNvPr id="41990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4199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grpSp>
          <p:nvGrpSpPr>
            <p:cNvPr id="4199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4199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199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199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199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199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4199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4199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2000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2001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2002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2003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2004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2005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4200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pt-BR"/>
              <a:t>Click to edit Master title style</a:t>
            </a:r>
          </a:p>
        </p:txBody>
      </p:sp>
      <p:sp>
        <p:nvSpPr>
          <p:cNvPr id="4200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pt-BR"/>
              <a:t>Click to edit Master subtitle style</a:t>
            </a:r>
          </a:p>
        </p:txBody>
      </p:sp>
      <p:sp>
        <p:nvSpPr>
          <p:cNvPr id="42008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2009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ED43FAC-5C75-467B-8FAB-12E656F818B6}" type="slidenum">
              <a:rPr lang="pt-BR"/>
              <a:pPr/>
              <a:t>‹nº›</a:t>
            </a:fld>
            <a:endParaRPr lang="pt-BR"/>
          </a:p>
        </p:txBody>
      </p:sp>
      <p:sp>
        <p:nvSpPr>
          <p:cNvPr id="42010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6A2048-5C9D-4682-A0AB-C02E87A0FDB4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C4347E-6F21-4188-9609-345E7147386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1A0680-D935-44CD-9B42-3F573A6950DD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679789-D357-4309-A3B0-10B7BB387027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EEA6E5-B935-4F1D-BB36-E7AB951CCF6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EAAE90-B2C2-45B8-B563-A24278C0163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6BCB9-4AAB-471E-A141-D8D8454D058E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49C675-5B19-43AC-8AF1-00CC3CB5E9E1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5DACC-6A24-4DB1-9EDD-7295AB83CDD1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A9B1D4-FA2B-4A78-A3BB-D3FB728D744F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096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096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40965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grpSp>
        <p:nvGrpSpPr>
          <p:cNvPr id="40966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096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grpSp>
          <p:nvGrpSpPr>
            <p:cNvPr id="40968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0969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0970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0971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0972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0973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4097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4097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0976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0977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0978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0979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0980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0981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4098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title style</a:t>
            </a:r>
          </a:p>
        </p:txBody>
      </p:sp>
      <p:sp>
        <p:nvSpPr>
          <p:cNvPr id="40983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</a:p>
        </p:txBody>
      </p:sp>
      <p:sp>
        <p:nvSpPr>
          <p:cNvPr id="4098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pt-BR"/>
          </a:p>
        </p:txBody>
      </p:sp>
      <p:sp>
        <p:nvSpPr>
          <p:cNvPr id="4098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pt-BR"/>
          </a:p>
        </p:txBody>
      </p:sp>
      <p:sp>
        <p:nvSpPr>
          <p:cNvPr id="4098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2D1DC32-19B6-4A1B-B637-4D5D25B1AEB6}" type="slidenum">
              <a:rPr lang="pt-BR"/>
              <a:pPr/>
              <a:t>‹nº›</a:t>
            </a:fld>
            <a:endParaRPr 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1447800" y="990600"/>
            <a:ext cx="6553200" cy="4343400"/>
          </a:xfr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4800" dirty="0" err="1"/>
              <a:t>Astronomia</a:t>
            </a:r>
            <a:r>
              <a:rPr lang="en-US" sz="4800" dirty="0"/>
              <a:t> no </a:t>
            </a:r>
            <a:r>
              <a:rPr lang="en-US" sz="4800" dirty="0" err="1" smtClean="0"/>
              <a:t>currículo</a:t>
            </a:r>
            <a:r>
              <a:rPr lang="en-US" sz="4800" dirty="0" smtClean="0"/>
              <a:t> </a:t>
            </a:r>
            <a:r>
              <a:rPr lang="en-US" sz="4800" dirty="0" err="1" smtClean="0"/>
              <a:t>nacional</a:t>
            </a:r>
            <a:r>
              <a:rPr lang="en-US" sz="4800" dirty="0" smtClean="0"/>
              <a:t> do </a:t>
            </a:r>
            <a:r>
              <a:rPr lang="en-US" sz="4800" dirty="0" err="1" smtClean="0"/>
              <a:t>Ensino</a:t>
            </a:r>
            <a:r>
              <a:rPr lang="en-US" sz="4800" dirty="0" smtClean="0"/>
              <a:t> </a:t>
            </a:r>
            <a:r>
              <a:rPr lang="en-US" sz="4800" dirty="0" err="1" smtClean="0"/>
              <a:t>Básico</a:t>
            </a:r>
            <a:r>
              <a:rPr lang="en-US" sz="4800" dirty="0"/>
              <a:t> </a:t>
            </a:r>
            <a:r>
              <a:rPr lang="en-US" sz="4800" dirty="0" smtClean="0"/>
              <a:t> </a:t>
            </a:r>
            <a:br>
              <a:rPr lang="en-US" sz="4800" dirty="0" smtClean="0"/>
            </a:br>
            <a:r>
              <a:rPr lang="en-US" sz="4800" dirty="0"/>
              <a:t/>
            </a:r>
            <a:br>
              <a:rPr lang="en-US" sz="4800" dirty="0"/>
            </a:br>
            <a:endParaRPr lang="pt-B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57200" y="1219200"/>
            <a:ext cx="7924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u="sng" dirty="0" smtClean="0"/>
              <a:t>Terra e sistema solar:</a:t>
            </a:r>
          </a:p>
          <a:p>
            <a:endParaRPr lang="pt-BR" sz="2800" dirty="0" smtClean="0"/>
          </a:p>
          <a:p>
            <a:r>
              <a:rPr lang="pt-BR" sz="2800" dirty="0" smtClean="0"/>
              <a:t>Compreensão dos fenômenos astronômicos do cotidiano: duração do dia e da noite, estações do ano, fases da Lua e eclipses, etc..</a:t>
            </a:r>
          </a:p>
          <a:p>
            <a:endParaRPr lang="pt-BR" sz="2800" dirty="0"/>
          </a:p>
          <a:p>
            <a:r>
              <a:rPr lang="pt-BR" sz="2800" dirty="0" smtClean="0"/>
              <a:t>Compreensão das interações  gravitacionais no sistema  solar</a:t>
            </a:r>
            <a:endParaRPr lang="pt-BR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524000" y="914401"/>
            <a:ext cx="7010400" cy="4953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u="sng" dirty="0" smtClean="0"/>
              <a:t>Universo e sua origem:</a:t>
            </a:r>
          </a:p>
          <a:p>
            <a:endParaRPr lang="pt-BR" sz="2800" dirty="0"/>
          </a:p>
          <a:p>
            <a:r>
              <a:rPr lang="pt-BR" sz="2800" dirty="0" smtClean="0"/>
              <a:t>Conhecer  a s Teorias e modelos  sobre origem, evolução e constituição do universo;</a:t>
            </a:r>
          </a:p>
          <a:p>
            <a:endParaRPr lang="pt-BR" sz="2800" dirty="0"/>
          </a:p>
          <a:p>
            <a:r>
              <a:rPr lang="pt-BR" sz="2800" dirty="0" smtClean="0"/>
              <a:t>Reconhecer  </a:t>
            </a:r>
            <a:r>
              <a:rPr lang="pt-BR" sz="2800" dirty="0" err="1" smtClean="0"/>
              <a:t>rdens</a:t>
            </a:r>
            <a:r>
              <a:rPr lang="pt-BR" sz="2800" dirty="0" smtClean="0"/>
              <a:t> de grandeza de medidas astronômicas</a:t>
            </a:r>
          </a:p>
          <a:p>
            <a:endParaRPr lang="pt-BR" sz="2800" dirty="0"/>
          </a:p>
          <a:p>
            <a:r>
              <a:rPr lang="pt-BR" sz="2800" dirty="0" smtClean="0"/>
              <a:t>Discutir a </a:t>
            </a:r>
            <a:r>
              <a:rPr lang="pt-BR" sz="2800" dirty="0" err="1" smtClean="0"/>
              <a:t>hipóteste</a:t>
            </a:r>
            <a:r>
              <a:rPr lang="pt-BR" sz="2800" dirty="0" smtClean="0"/>
              <a:t> da vida fora da  Terra</a:t>
            </a:r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524000" y="914401"/>
            <a:ext cx="7010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u="sng" dirty="0" smtClean="0"/>
              <a:t>Compreensão humana do universo:</a:t>
            </a:r>
          </a:p>
          <a:p>
            <a:endParaRPr lang="pt-BR" sz="2800" dirty="0" smtClean="0"/>
          </a:p>
          <a:p>
            <a:r>
              <a:rPr lang="pt-BR" sz="2800" dirty="0" smtClean="0"/>
              <a:t> Conhecer a os modelos  para explicar o universo  adotados pelas diferentes culturas, como esses modelos </a:t>
            </a:r>
            <a:r>
              <a:rPr lang="pt-BR" sz="2800" dirty="0" err="1" smtClean="0"/>
              <a:t>evoluiram</a:t>
            </a:r>
            <a:r>
              <a:rPr lang="pt-BR" sz="2800" dirty="0" smtClean="0"/>
              <a:t> no tempo e a </a:t>
            </a:r>
            <a:r>
              <a:rPr lang="pt-BR" sz="2800" dirty="0" err="1" smtClean="0"/>
              <a:t>inflência</a:t>
            </a:r>
            <a:r>
              <a:rPr lang="pt-BR" sz="2800" dirty="0" smtClean="0"/>
              <a:t> que tiveram na  história da humanidade.</a:t>
            </a:r>
          </a:p>
          <a:p>
            <a:endParaRPr lang="pt-BR" sz="2800" dirty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/>
              <a:t>A Reforma Educacional de 1996</a:t>
            </a:r>
            <a:r>
              <a:rPr lang="pt-BR" sz="4000"/>
              <a:t> 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      Estruturação do novo currículo:</a:t>
            </a:r>
            <a:endParaRPr lang="pt-BR"/>
          </a:p>
          <a:p>
            <a:endParaRPr lang="pt-BR"/>
          </a:p>
          <a:p>
            <a:r>
              <a:rPr lang="pt-BR"/>
              <a:t>Diretrizes / parâmetros curriculares </a:t>
            </a:r>
          </a:p>
          <a:p>
            <a:r>
              <a:rPr lang="pt-BR"/>
              <a:t> Currículos </a:t>
            </a:r>
            <a:r>
              <a:rPr lang="pt-BR" b="1"/>
              <a:t>estaduais</a:t>
            </a:r>
            <a:endParaRPr lang="pt-BR"/>
          </a:p>
          <a:p>
            <a:r>
              <a:rPr lang="pt-BR"/>
              <a:t> Programa de ensino da escola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PCNs </a:t>
            </a:r>
            <a:r>
              <a:rPr lang="en-US" sz="4000" dirty="0" err="1"/>
              <a:t>para</a:t>
            </a:r>
            <a:r>
              <a:rPr lang="en-US" sz="4000" dirty="0"/>
              <a:t> o </a:t>
            </a:r>
            <a:r>
              <a:rPr lang="en-US" sz="4000" dirty="0" err="1"/>
              <a:t>ensino</a:t>
            </a:r>
            <a:r>
              <a:rPr lang="en-US" sz="4000" dirty="0"/>
              <a:t> fundamental</a:t>
            </a:r>
            <a:endParaRPr lang="pt-BR" sz="4000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t-BR" dirty="0"/>
              <a:t>São propostos quatro eixos temáticos para a área de </a:t>
            </a:r>
            <a:r>
              <a:rPr lang="pt-BR" u="sng" dirty="0"/>
              <a:t>Ciências Naturais</a:t>
            </a:r>
            <a:r>
              <a:rPr lang="pt-BR" dirty="0"/>
              <a:t> :</a:t>
            </a:r>
          </a:p>
          <a:p>
            <a:pPr>
              <a:buFontTx/>
              <a:buNone/>
            </a:pPr>
            <a:endParaRPr lang="pt-BR" dirty="0"/>
          </a:p>
          <a:p>
            <a:r>
              <a:rPr lang="pt-BR" dirty="0"/>
              <a:t>Ambiente; </a:t>
            </a:r>
          </a:p>
          <a:p>
            <a:r>
              <a:rPr lang="pt-BR" dirty="0"/>
              <a:t> Ser humano e saúde;</a:t>
            </a:r>
          </a:p>
          <a:p>
            <a:r>
              <a:rPr lang="pt-BR" dirty="0"/>
              <a:t> Recursos tecnológicos; </a:t>
            </a:r>
          </a:p>
          <a:p>
            <a:r>
              <a:rPr lang="pt-BR" u="sng" dirty="0"/>
              <a:t>Terra e Universo.</a:t>
            </a:r>
            <a:r>
              <a:rPr lang="pt-BR" dirty="0"/>
              <a:t> – recomendado para os 3º e 4º ciclos (5ª à 8ª séries)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187450" y="188913"/>
            <a:ext cx="66246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0"/>
              <a:t>National Curriculum Parameters for    Fundamental Education</a:t>
            </a:r>
            <a:endParaRPr lang="pt-BR" sz="3200" b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5876925"/>
            <a:ext cx="1187450" cy="720725"/>
          </a:xfrm>
          <a:prstGeom prst="rect">
            <a:avLst/>
          </a:prstGeom>
          <a:solidFill>
            <a:srgbClr val="C0C0C0"/>
          </a:solidFill>
          <a:ln w="9525">
            <a:solidFill>
              <a:srgbClr val="3333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 b="0"/>
              <a:t>Contents</a:t>
            </a:r>
            <a:endParaRPr lang="pt-BR" sz="1800" b="0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403350" y="2133600"/>
            <a:ext cx="936625" cy="358775"/>
          </a:xfrm>
          <a:prstGeom prst="rect">
            <a:avLst/>
          </a:prstGeom>
          <a:solidFill>
            <a:srgbClr val="FFFF99">
              <a:alpha val="49001"/>
            </a:srgbClr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 b="0"/>
              <a:t>Portuguese</a:t>
            </a:r>
            <a:endParaRPr lang="pt-BR" sz="1400" b="0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2060575"/>
            <a:ext cx="1187450" cy="719138"/>
          </a:xfrm>
          <a:prstGeom prst="rect">
            <a:avLst/>
          </a:prstGeom>
          <a:solidFill>
            <a:srgbClr val="C0C0C0"/>
          </a:solidFill>
          <a:ln w="9525">
            <a:solidFill>
              <a:srgbClr val="333333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r>
              <a:rPr lang="en-US" sz="1800" b="0"/>
              <a:t>Major </a:t>
            </a:r>
          </a:p>
          <a:p>
            <a:r>
              <a:rPr lang="en-US" sz="1800" b="0"/>
              <a:t>subjects</a:t>
            </a:r>
            <a:endParaRPr lang="pt-BR" sz="1800" b="0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1763713" y="3141663"/>
            <a:ext cx="2520950" cy="719137"/>
          </a:xfrm>
          <a:prstGeom prst="rect">
            <a:avLst/>
          </a:prstGeom>
          <a:solidFill>
            <a:srgbClr val="00FF00">
              <a:alpha val="12000"/>
            </a:srgbClr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b="0"/>
          </a:p>
          <a:p>
            <a:r>
              <a:rPr lang="en-US" sz="1800" b="0"/>
              <a:t>1</a:t>
            </a:r>
            <a:r>
              <a:rPr lang="en-US" sz="1800" baseline="30000"/>
              <a:t>st</a:t>
            </a:r>
            <a:r>
              <a:rPr lang="en-US" sz="1800" b="0"/>
              <a:t>  – 2</a:t>
            </a:r>
            <a:r>
              <a:rPr lang="en-US" sz="1800" baseline="30000"/>
              <a:t>nd</a:t>
            </a:r>
            <a:r>
              <a:rPr lang="en-US" sz="1800" b="0"/>
              <a:t> </a:t>
            </a:r>
            <a:r>
              <a:rPr lang="en-US" sz="1400" b="0"/>
              <a:t>cycles</a:t>
            </a:r>
          </a:p>
          <a:p>
            <a:r>
              <a:rPr lang="en-US" sz="1800" b="0"/>
              <a:t>(</a:t>
            </a:r>
            <a:r>
              <a:rPr lang="en-US" sz="1600" b="0"/>
              <a:t>1</a:t>
            </a:r>
            <a:r>
              <a:rPr lang="en-US" sz="1600" baseline="30000"/>
              <a:t>st</a:t>
            </a:r>
            <a:r>
              <a:rPr lang="en-US" sz="1600" b="0"/>
              <a:t> – 4</a:t>
            </a:r>
            <a:r>
              <a:rPr lang="en-US" sz="1600" baseline="30000"/>
              <a:t>th</a:t>
            </a:r>
            <a:r>
              <a:rPr lang="en-US" sz="1600" b="0"/>
              <a:t> grades</a:t>
            </a:r>
            <a:r>
              <a:rPr lang="en-US" sz="1800" b="0"/>
              <a:t>)</a:t>
            </a:r>
          </a:p>
          <a:p>
            <a:endParaRPr lang="pt-BR" sz="1800" b="0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4508500"/>
            <a:ext cx="1187450" cy="720725"/>
          </a:xfrm>
          <a:prstGeom prst="rect">
            <a:avLst/>
          </a:prstGeom>
          <a:solidFill>
            <a:srgbClr val="C0C0C0"/>
          </a:solidFill>
          <a:ln w="9525">
            <a:solidFill>
              <a:srgbClr val="3333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 b="0"/>
              <a:t>Thematic</a:t>
            </a:r>
          </a:p>
          <a:p>
            <a:r>
              <a:rPr lang="en-US" sz="1800" b="0"/>
              <a:t>axes</a:t>
            </a:r>
            <a:endParaRPr lang="pt-BR" sz="1800" b="0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2411413" y="2133600"/>
            <a:ext cx="720725" cy="358775"/>
          </a:xfrm>
          <a:prstGeom prst="rect">
            <a:avLst/>
          </a:prstGeom>
          <a:solidFill>
            <a:srgbClr val="FFFF99">
              <a:alpha val="49001"/>
            </a:srgbClr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 b="0"/>
              <a:t>Math</a:t>
            </a:r>
            <a:endParaRPr lang="pt-BR" sz="1400" b="0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3203575" y="1628775"/>
            <a:ext cx="1223963" cy="1008063"/>
          </a:xfrm>
          <a:prstGeom prst="rect">
            <a:avLst/>
          </a:prstGeom>
          <a:solidFill>
            <a:srgbClr val="FF99CC">
              <a:alpha val="55000"/>
            </a:srgbClr>
          </a:solidFill>
          <a:ln w="9525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/>
              <a:t>Natural </a:t>
            </a:r>
          </a:p>
          <a:p>
            <a:r>
              <a:rPr lang="en-US" sz="1800"/>
              <a:t>Sciences</a:t>
            </a:r>
            <a:r>
              <a:rPr lang="en-US" sz="1400" b="0"/>
              <a:t> </a:t>
            </a:r>
            <a:endParaRPr lang="pt-BR" sz="1400" b="0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4500563" y="2060575"/>
            <a:ext cx="792162" cy="358775"/>
          </a:xfrm>
          <a:prstGeom prst="rect">
            <a:avLst/>
          </a:prstGeom>
          <a:solidFill>
            <a:srgbClr val="FFFF99">
              <a:alpha val="49001"/>
            </a:srgbClr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 b="0"/>
              <a:t>History</a:t>
            </a:r>
            <a:endParaRPr lang="pt-BR" sz="1400" b="0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5435600" y="2060575"/>
            <a:ext cx="936625" cy="360363"/>
          </a:xfrm>
          <a:prstGeom prst="rect">
            <a:avLst/>
          </a:prstGeom>
          <a:solidFill>
            <a:srgbClr val="FFFF99">
              <a:alpha val="49001"/>
            </a:srgbClr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 b="0"/>
              <a:t>Geography</a:t>
            </a:r>
            <a:endParaRPr lang="pt-BR" sz="1400" b="0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6443663" y="2060575"/>
            <a:ext cx="647700" cy="360363"/>
          </a:xfrm>
          <a:prstGeom prst="rect">
            <a:avLst/>
          </a:prstGeom>
          <a:solidFill>
            <a:srgbClr val="FFFF99">
              <a:alpha val="49001"/>
            </a:srgbClr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 b="0"/>
              <a:t>Arts</a:t>
            </a:r>
            <a:endParaRPr lang="pt-BR" sz="1400" b="0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8101013" y="2060575"/>
            <a:ext cx="863600" cy="358775"/>
          </a:xfrm>
          <a:prstGeom prst="rect">
            <a:avLst/>
          </a:prstGeom>
          <a:solidFill>
            <a:srgbClr val="FFFF99">
              <a:alpha val="49001"/>
            </a:srgbClr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 b="0"/>
              <a:t>Foreign</a:t>
            </a:r>
          </a:p>
          <a:p>
            <a:r>
              <a:rPr lang="en-US" sz="1400" b="0"/>
              <a:t>Language</a:t>
            </a:r>
            <a:endParaRPr lang="pt-BR" sz="1400" b="0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7235825" y="2060575"/>
            <a:ext cx="792163" cy="358775"/>
          </a:xfrm>
          <a:prstGeom prst="rect">
            <a:avLst/>
          </a:prstGeom>
          <a:solidFill>
            <a:srgbClr val="FFFF99">
              <a:alpha val="49001"/>
            </a:srgbClr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 b="0"/>
              <a:t>Physics</a:t>
            </a:r>
          </a:p>
          <a:p>
            <a:r>
              <a:rPr lang="en-US" sz="1400" b="0"/>
              <a:t>Education</a:t>
            </a:r>
            <a:endParaRPr lang="pt-BR" sz="1400" b="0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0" y="3213100"/>
            <a:ext cx="1187450" cy="720725"/>
          </a:xfrm>
          <a:prstGeom prst="rect">
            <a:avLst/>
          </a:prstGeom>
          <a:solidFill>
            <a:srgbClr val="C0C0C0"/>
          </a:solidFill>
          <a:ln w="9525">
            <a:solidFill>
              <a:srgbClr val="3333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 b="0"/>
              <a:t>Cycles</a:t>
            </a:r>
            <a:endParaRPr lang="pt-BR" sz="1800" b="0"/>
          </a:p>
        </p:txBody>
      </p: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5003800" y="3141663"/>
            <a:ext cx="2520950" cy="719137"/>
          </a:xfrm>
          <a:prstGeom prst="rect">
            <a:avLst/>
          </a:prstGeom>
          <a:solidFill>
            <a:srgbClr val="00FF00">
              <a:alpha val="39999"/>
            </a:srgbClr>
          </a:solidFill>
          <a:ln w="19050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b="0" baseline="30000"/>
          </a:p>
          <a:p>
            <a:r>
              <a:rPr lang="en-US" sz="1800" b="0"/>
              <a:t>3</a:t>
            </a:r>
            <a:r>
              <a:rPr lang="en-US" sz="1800" baseline="30000"/>
              <a:t>rd</a:t>
            </a:r>
            <a:r>
              <a:rPr lang="en-US" sz="1800" b="0"/>
              <a:t> – 4</a:t>
            </a:r>
            <a:r>
              <a:rPr lang="en-US" sz="1800" baseline="30000"/>
              <a:t>th</a:t>
            </a:r>
            <a:r>
              <a:rPr lang="en-US" sz="1800" b="0" baseline="30000"/>
              <a:t> </a:t>
            </a:r>
            <a:r>
              <a:rPr lang="en-US" sz="1800" b="0"/>
              <a:t>cycles</a:t>
            </a:r>
          </a:p>
          <a:p>
            <a:r>
              <a:rPr lang="en-US" sz="1600" b="0"/>
              <a:t>(5</a:t>
            </a:r>
            <a:r>
              <a:rPr lang="en-US" sz="1600" baseline="30000"/>
              <a:t>th</a:t>
            </a:r>
            <a:r>
              <a:rPr lang="en-US" sz="1600" b="0"/>
              <a:t> – 8</a:t>
            </a:r>
            <a:r>
              <a:rPr lang="en-US" sz="1600" baseline="30000"/>
              <a:t>th</a:t>
            </a:r>
            <a:r>
              <a:rPr lang="en-US" sz="1600" b="0"/>
              <a:t> grades)</a:t>
            </a:r>
          </a:p>
          <a:p>
            <a:endParaRPr lang="pt-BR" sz="1800" b="0"/>
          </a:p>
        </p:txBody>
      </p:sp>
      <p:sp>
        <p:nvSpPr>
          <p:cNvPr id="2078" name="AutoShape 30"/>
          <p:cNvSpPr>
            <a:spLocks noChangeArrowheads="1"/>
          </p:cNvSpPr>
          <p:nvPr/>
        </p:nvSpPr>
        <p:spPr bwMode="auto">
          <a:xfrm>
            <a:off x="2627313" y="4508500"/>
            <a:ext cx="1152525" cy="504825"/>
          </a:xfrm>
          <a:prstGeom prst="flowChartAlternateProcess">
            <a:avLst/>
          </a:prstGeom>
          <a:solidFill>
            <a:srgbClr val="99CCFF">
              <a:alpha val="39999"/>
            </a:srgbClr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 b="0"/>
              <a:t>Human being </a:t>
            </a:r>
          </a:p>
          <a:p>
            <a:r>
              <a:rPr lang="en-US" sz="1400" b="0"/>
              <a:t>&amp; Health</a:t>
            </a:r>
            <a:endParaRPr lang="pt-BR" sz="1400" b="0"/>
          </a:p>
        </p:txBody>
      </p:sp>
      <p:sp>
        <p:nvSpPr>
          <p:cNvPr id="2081" name="Line 33"/>
          <p:cNvSpPr>
            <a:spLocks noChangeShapeType="1"/>
          </p:cNvSpPr>
          <p:nvPr/>
        </p:nvSpPr>
        <p:spPr bwMode="auto">
          <a:xfrm>
            <a:off x="2555875" y="24923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083" name="Line 35"/>
          <p:cNvSpPr>
            <a:spLocks noChangeShapeType="1"/>
          </p:cNvSpPr>
          <p:nvPr/>
        </p:nvSpPr>
        <p:spPr bwMode="auto">
          <a:xfrm>
            <a:off x="3779838" y="270827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084" name="Line 36"/>
          <p:cNvSpPr>
            <a:spLocks noChangeShapeType="1"/>
          </p:cNvSpPr>
          <p:nvPr/>
        </p:nvSpPr>
        <p:spPr bwMode="auto">
          <a:xfrm>
            <a:off x="1835150" y="24923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085" name="Line 37"/>
          <p:cNvSpPr>
            <a:spLocks noChangeShapeType="1"/>
          </p:cNvSpPr>
          <p:nvPr/>
        </p:nvSpPr>
        <p:spPr bwMode="auto">
          <a:xfrm>
            <a:off x="4859338" y="24209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086" name="Line 38"/>
          <p:cNvSpPr>
            <a:spLocks noChangeShapeType="1"/>
          </p:cNvSpPr>
          <p:nvPr/>
        </p:nvSpPr>
        <p:spPr bwMode="auto">
          <a:xfrm>
            <a:off x="5940425" y="24209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087" name="Line 39"/>
          <p:cNvSpPr>
            <a:spLocks noChangeShapeType="1"/>
          </p:cNvSpPr>
          <p:nvPr/>
        </p:nvSpPr>
        <p:spPr bwMode="auto">
          <a:xfrm>
            <a:off x="6732588" y="24209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088" name="Line 40"/>
          <p:cNvSpPr>
            <a:spLocks noChangeShapeType="1"/>
          </p:cNvSpPr>
          <p:nvPr/>
        </p:nvSpPr>
        <p:spPr bwMode="auto">
          <a:xfrm>
            <a:off x="7667625" y="24209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090" name="Line 42"/>
          <p:cNvSpPr>
            <a:spLocks noChangeShapeType="1"/>
          </p:cNvSpPr>
          <p:nvPr/>
        </p:nvSpPr>
        <p:spPr bwMode="auto">
          <a:xfrm>
            <a:off x="8532813" y="24209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091" name="Line 43"/>
          <p:cNvSpPr>
            <a:spLocks noChangeShapeType="1"/>
          </p:cNvSpPr>
          <p:nvPr/>
        </p:nvSpPr>
        <p:spPr bwMode="auto">
          <a:xfrm>
            <a:off x="3059113" y="2852738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094" name="Line 46"/>
          <p:cNvSpPr>
            <a:spLocks noChangeShapeType="1"/>
          </p:cNvSpPr>
          <p:nvPr/>
        </p:nvSpPr>
        <p:spPr bwMode="auto">
          <a:xfrm flipH="1">
            <a:off x="3059113" y="2852738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095" name="Line 47"/>
          <p:cNvSpPr>
            <a:spLocks noChangeShapeType="1"/>
          </p:cNvSpPr>
          <p:nvPr/>
        </p:nvSpPr>
        <p:spPr bwMode="auto">
          <a:xfrm>
            <a:off x="3059113" y="2852738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107" name="Line 59"/>
          <p:cNvSpPr>
            <a:spLocks noChangeShapeType="1"/>
          </p:cNvSpPr>
          <p:nvPr/>
        </p:nvSpPr>
        <p:spPr bwMode="auto">
          <a:xfrm>
            <a:off x="3779838" y="2636838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109" name="Line 61"/>
          <p:cNvSpPr>
            <a:spLocks noChangeShapeType="1"/>
          </p:cNvSpPr>
          <p:nvPr/>
        </p:nvSpPr>
        <p:spPr bwMode="auto">
          <a:xfrm>
            <a:off x="3059113" y="2852738"/>
            <a:ext cx="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113" name="Line 65"/>
          <p:cNvSpPr>
            <a:spLocks noChangeShapeType="1"/>
          </p:cNvSpPr>
          <p:nvPr/>
        </p:nvSpPr>
        <p:spPr bwMode="auto">
          <a:xfrm>
            <a:off x="6372225" y="28527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116" name="Line 68"/>
          <p:cNvSpPr>
            <a:spLocks noChangeShapeType="1"/>
          </p:cNvSpPr>
          <p:nvPr/>
        </p:nvSpPr>
        <p:spPr bwMode="auto">
          <a:xfrm>
            <a:off x="3779838" y="2852738"/>
            <a:ext cx="25209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118" name="Line 70"/>
          <p:cNvSpPr>
            <a:spLocks noChangeShapeType="1"/>
          </p:cNvSpPr>
          <p:nvPr/>
        </p:nvSpPr>
        <p:spPr bwMode="auto">
          <a:xfrm>
            <a:off x="6300788" y="2852738"/>
            <a:ext cx="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120" name="Line 72"/>
          <p:cNvSpPr>
            <a:spLocks noChangeShapeType="1"/>
          </p:cNvSpPr>
          <p:nvPr/>
        </p:nvSpPr>
        <p:spPr bwMode="auto">
          <a:xfrm flipH="1">
            <a:off x="3059113" y="2852738"/>
            <a:ext cx="7207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121" name="Line 73"/>
          <p:cNvSpPr>
            <a:spLocks noChangeShapeType="1"/>
          </p:cNvSpPr>
          <p:nvPr/>
        </p:nvSpPr>
        <p:spPr bwMode="auto">
          <a:xfrm>
            <a:off x="1835150" y="2852738"/>
            <a:ext cx="6697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123" name="Line 75"/>
          <p:cNvSpPr>
            <a:spLocks noChangeShapeType="1"/>
          </p:cNvSpPr>
          <p:nvPr/>
        </p:nvSpPr>
        <p:spPr bwMode="auto">
          <a:xfrm>
            <a:off x="1187450" y="23495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124" name="Line 76"/>
          <p:cNvSpPr>
            <a:spLocks noChangeShapeType="1"/>
          </p:cNvSpPr>
          <p:nvPr/>
        </p:nvSpPr>
        <p:spPr bwMode="auto">
          <a:xfrm>
            <a:off x="1187450" y="357346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126" name="Line 78"/>
          <p:cNvSpPr>
            <a:spLocks noChangeShapeType="1"/>
          </p:cNvSpPr>
          <p:nvPr/>
        </p:nvSpPr>
        <p:spPr bwMode="auto">
          <a:xfrm>
            <a:off x="1187450" y="472440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127" name="Oval 79"/>
          <p:cNvSpPr>
            <a:spLocks noChangeArrowheads="1"/>
          </p:cNvSpPr>
          <p:nvPr/>
        </p:nvSpPr>
        <p:spPr bwMode="auto">
          <a:xfrm>
            <a:off x="5364163" y="5084763"/>
            <a:ext cx="1223962" cy="1152525"/>
          </a:xfrm>
          <a:prstGeom prst="ellipse">
            <a:avLst/>
          </a:prstGeom>
          <a:solidFill>
            <a:srgbClr val="FF00FF">
              <a:alpha val="28000"/>
            </a:srgbClr>
          </a:solidFill>
          <a:ln w="19050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/>
              <a:t>Earth and </a:t>
            </a:r>
          </a:p>
          <a:p>
            <a:r>
              <a:rPr lang="en-US" sz="1800"/>
              <a:t>Universe</a:t>
            </a:r>
            <a:endParaRPr lang="pt-BR" sz="1800"/>
          </a:p>
        </p:txBody>
      </p:sp>
      <p:sp>
        <p:nvSpPr>
          <p:cNvPr id="2128" name="AutoShape 80"/>
          <p:cNvSpPr>
            <a:spLocks noChangeArrowheads="1"/>
          </p:cNvSpPr>
          <p:nvPr/>
        </p:nvSpPr>
        <p:spPr bwMode="auto">
          <a:xfrm>
            <a:off x="1476375" y="4508500"/>
            <a:ext cx="1079500" cy="433388"/>
          </a:xfrm>
          <a:prstGeom prst="flowChartAlternateProcess">
            <a:avLst/>
          </a:prstGeom>
          <a:solidFill>
            <a:srgbClr val="99CCFF">
              <a:alpha val="39999"/>
            </a:srgbClr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 b="0"/>
              <a:t>Environment</a:t>
            </a:r>
            <a:endParaRPr lang="pt-BR" sz="1400" b="0"/>
          </a:p>
        </p:txBody>
      </p:sp>
      <p:sp>
        <p:nvSpPr>
          <p:cNvPr id="2129" name="AutoShape 81"/>
          <p:cNvSpPr>
            <a:spLocks noChangeArrowheads="1"/>
          </p:cNvSpPr>
          <p:nvPr/>
        </p:nvSpPr>
        <p:spPr bwMode="auto">
          <a:xfrm>
            <a:off x="3851275" y="4508500"/>
            <a:ext cx="1152525" cy="504825"/>
          </a:xfrm>
          <a:prstGeom prst="flowChartAlternateProcess">
            <a:avLst/>
          </a:prstGeom>
          <a:solidFill>
            <a:srgbClr val="99CCFF">
              <a:alpha val="39999"/>
            </a:srgbClr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 b="0"/>
              <a:t>Technology </a:t>
            </a:r>
          </a:p>
          <a:p>
            <a:r>
              <a:rPr lang="en-US" sz="1400" b="0"/>
              <a:t> &amp; Society</a:t>
            </a:r>
            <a:endParaRPr lang="pt-BR" sz="1400" b="0"/>
          </a:p>
        </p:txBody>
      </p:sp>
      <p:sp>
        <p:nvSpPr>
          <p:cNvPr id="2132" name="AutoShape 84"/>
          <p:cNvSpPr>
            <a:spLocks noChangeArrowheads="1"/>
          </p:cNvSpPr>
          <p:nvPr/>
        </p:nvSpPr>
        <p:spPr bwMode="auto">
          <a:xfrm>
            <a:off x="6443663" y="4437063"/>
            <a:ext cx="935037" cy="360362"/>
          </a:xfrm>
          <a:prstGeom prst="flowChartAlternateProcess">
            <a:avLst/>
          </a:prstGeom>
          <a:solidFill>
            <a:srgbClr val="99CCFF">
              <a:alpha val="39999"/>
            </a:srgbClr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 b="0"/>
              <a:t>Life &amp; </a:t>
            </a:r>
          </a:p>
          <a:p>
            <a:r>
              <a:rPr lang="en-US" sz="1400" b="0"/>
              <a:t>Environment</a:t>
            </a:r>
            <a:endParaRPr lang="pt-BR" sz="1400" b="0"/>
          </a:p>
        </p:txBody>
      </p:sp>
      <p:sp>
        <p:nvSpPr>
          <p:cNvPr id="2133" name="Line 85"/>
          <p:cNvSpPr>
            <a:spLocks noChangeShapeType="1"/>
          </p:cNvSpPr>
          <p:nvPr/>
        </p:nvSpPr>
        <p:spPr bwMode="auto">
          <a:xfrm>
            <a:off x="2916238" y="3860800"/>
            <a:ext cx="0" cy="28892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pt-BR"/>
          </a:p>
        </p:txBody>
      </p:sp>
      <p:sp>
        <p:nvSpPr>
          <p:cNvPr id="2134" name="Line 86"/>
          <p:cNvSpPr>
            <a:spLocks noChangeShapeType="1"/>
          </p:cNvSpPr>
          <p:nvPr/>
        </p:nvSpPr>
        <p:spPr bwMode="auto">
          <a:xfrm>
            <a:off x="1979613" y="4149725"/>
            <a:ext cx="2232025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pt-BR"/>
          </a:p>
        </p:txBody>
      </p:sp>
      <p:sp>
        <p:nvSpPr>
          <p:cNvPr id="2135" name="Line 87"/>
          <p:cNvSpPr>
            <a:spLocks noChangeShapeType="1"/>
          </p:cNvSpPr>
          <p:nvPr/>
        </p:nvSpPr>
        <p:spPr bwMode="auto">
          <a:xfrm>
            <a:off x="1979613" y="4149725"/>
            <a:ext cx="0" cy="35877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pt-BR"/>
          </a:p>
        </p:txBody>
      </p:sp>
      <p:sp>
        <p:nvSpPr>
          <p:cNvPr id="2136" name="Line 88"/>
          <p:cNvSpPr>
            <a:spLocks noChangeShapeType="1"/>
          </p:cNvSpPr>
          <p:nvPr/>
        </p:nvSpPr>
        <p:spPr bwMode="auto">
          <a:xfrm>
            <a:off x="2916238" y="4149725"/>
            <a:ext cx="0" cy="35877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pt-BR"/>
          </a:p>
        </p:txBody>
      </p:sp>
      <p:sp>
        <p:nvSpPr>
          <p:cNvPr id="2137" name="Line 89"/>
          <p:cNvSpPr>
            <a:spLocks noChangeShapeType="1"/>
          </p:cNvSpPr>
          <p:nvPr/>
        </p:nvSpPr>
        <p:spPr bwMode="auto">
          <a:xfrm>
            <a:off x="4211638" y="4149725"/>
            <a:ext cx="0" cy="287338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pt-BR"/>
          </a:p>
        </p:txBody>
      </p:sp>
      <p:sp>
        <p:nvSpPr>
          <p:cNvPr id="2138" name="Line 90"/>
          <p:cNvSpPr>
            <a:spLocks noChangeShapeType="1"/>
          </p:cNvSpPr>
          <p:nvPr/>
        </p:nvSpPr>
        <p:spPr bwMode="auto">
          <a:xfrm>
            <a:off x="6300788" y="3860800"/>
            <a:ext cx="0" cy="431800"/>
          </a:xfrm>
          <a:prstGeom prst="line">
            <a:avLst/>
          </a:prstGeom>
          <a:noFill/>
          <a:ln w="9525">
            <a:solidFill>
              <a:srgbClr val="333333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pt-BR"/>
          </a:p>
        </p:txBody>
      </p:sp>
      <p:sp>
        <p:nvSpPr>
          <p:cNvPr id="2140" name="Line 92"/>
          <p:cNvSpPr>
            <a:spLocks noChangeShapeType="1"/>
          </p:cNvSpPr>
          <p:nvPr/>
        </p:nvSpPr>
        <p:spPr bwMode="auto">
          <a:xfrm>
            <a:off x="2987675" y="4292600"/>
            <a:ext cx="42481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pt-BR"/>
          </a:p>
        </p:txBody>
      </p:sp>
      <p:sp>
        <p:nvSpPr>
          <p:cNvPr id="2141" name="Line 93"/>
          <p:cNvSpPr>
            <a:spLocks noChangeShapeType="1"/>
          </p:cNvSpPr>
          <p:nvPr/>
        </p:nvSpPr>
        <p:spPr bwMode="auto">
          <a:xfrm>
            <a:off x="7235825" y="4292600"/>
            <a:ext cx="0" cy="144463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pt-BR"/>
          </a:p>
        </p:txBody>
      </p:sp>
      <p:sp>
        <p:nvSpPr>
          <p:cNvPr id="2142" name="Line 94"/>
          <p:cNvSpPr>
            <a:spLocks noChangeShapeType="1"/>
          </p:cNvSpPr>
          <p:nvPr/>
        </p:nvSpPr>
        <p:spPr bwMode="auto">
          <a:xfrm>
            <a:off x="5940425" y="4292600"/>
            <a:ext cx="0" cy="792163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pt-BR"/>
          </a:p>
        </p:txBody>
      </p:sp>
      <p:sp>
        <p:nvSpPr>
          <p:cNvPr id="2144" name="Line 96"/>
          <p:cNvSpPr>
            <a:spLocks noChangeShapeType="1"/>
          </p:cNvSpPr>
          <p:nvPr/>
        </p:nvSpPr>
        <p:spPr bwMode="auto">
          <a:xfrm>
            <a:off x="6300788" y="3860800"/>
            <a:ext cx="0" cy="431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pt-BR"/>
          </a:p>
        </p:txBody>
      </p:sp>
      <p:sp>
        <p:nvSpPr>
          <p:cNvPr id="2145" name="Line 97"/>
          <p:cNvSpPr>
            <a:spLocks noChangeShapeType="1"/>
          </p:cNvSpPr>
          <p:nvPr/>
        </p:nvSpPr>
        <p:spPr bwMode="auto">
          <a:xfrm>
            <a:off x="4284663" y="4292600"/>
            <a:ext cx="0" cy="144463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pt-BR"/>
          </a:p>
        </p:txBody>
      </p:sp>
      <p:sp>
        <p:nvSpPr>
          <p:cNvPr id="2146" name="Line 98"/>
          <p:cNvSpPr>
            <a:spLocks noChangeShapeType="1"/>
          </p:cNvSpPr>
          <p:nvPr/>
        </p:nvSpPr>
        <p:spPr bwMode="auto">
          <a:xfrm>
            <a:off x="2987675" y="4292600"/>
            <a:ext cx="0" cy="2159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pt-BR"/>
          </a:p>
        </p:txBody>
      </p:sp>
      <p:pic>
        <p:nvPicPr>
          <p:cNvPr id="2152" name="Picture 104" descr="eclipse_lua_20fev08_ 008"/>
          <p:cNvPicPr>
            <a:picLocks noChangeAspect="1" noChangeArrowheads="1"/>
          </p:cNvPicPr>
          <p:nvPr/>
        </p:nvPicPr>
        <p:blipFill>
          <a:blip r:embed="rId2" cstate="print"/>
          <a:srcRect t="10728" b="8174"/>
          <a:stretch>
            <a:fillRect/>
          </a:stretch>
        </p:blipFill>
        <p:spPr bwMode="auto">
          <a:xfrm>
            <a:off x="1763713" y="5300663"/>
            <a:ext cx="1295400" cy="1008062"/>
          </a:xfrm>
          <a:prstGeom prst="rect">
            <a:avLst/>
          </a:prstGeom>
          <a:noFill/>
        </p:spPr>
      </p:pic>
      <p:pic>
        <p:nvPicPr>
          <p:cNvPr id="2153" name="Picture 105" descr="fredwest_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3525" y="5084763"/>
            <a:ext cx="1260475" cy="1439862"/>
          </a:xfrm>
          <a:prstGeom prst="rect">
            <a:avLst/>
          </a:prstGeom>
          <a:noFill/>
        </p:spPr>
      </p:pic>
      <p:sp>
        <p:nvSpPr>
          <p:cNvPr id="2155" name="Line 107"/>
          <p:cNvSpPr>
            <a:spLocks noChangeShapeType="1"/>
          </p:cNvSpPr>
          <p:nvPr/>
        </p:nvSpPr>
        <p:spPr bwMode="auto">
          <a:xfrm>
            <a:off x="1187450" y="6237288"/>
            <a:ext cx="4318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 anchor="ctr"/>
          <a:lstStyle/>
          <a:p>
            <a:endParaRPr lang="pt-BR"/>
          </a:p>
        </p:txBody>
      </p:sp>
      <p:sp>
        <p:nvSpPr>
          <p:cNvPr id="2158" name="Rectangle 110"/>
          <p:cNvSpPr>
            <a:spLocks noChangeArrowheads="1"/>
          </p:cNvSpPr>
          <p:nvPr/>
        </p:nvSpPr>
        <p:spPr bwMode="auto">
          <a:xfrm>
            <a:off x="1763713" y="5300663"/>
            <a:ext cx="1295400" cy="1008062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r>
              <a:rPr lang="en-US" sz="1600">
                <a:solidFill>
                  <a:schemeClr val="bg1"/>
                </a:solidFill>
              </a:rPr>
              <a:t>Moon phases</a:t>
            </a:r>
          </a:p>
          <a:p>
            <a:endParaRPr lang="pt-BR" sz="1600" b="0">
              <a:solidFill>
                <a:schemeClr val="accent2"/>
              </a:solidFill>
            </a:endParaRPr>
          </a:p>
        </p:txBody>
      </p:sp>
      <p:cxnSp>
        <p:nvCxnSpPr>
          <p:cNvPr id="2159" name="AutoShape 111"/>
          <p:cNvCxnSpPr>
            <a:cxnSpLocks noChangeShapeType="1"/>
            <a:stCxn id="2158" idx="3"/>
            <a:endCxn id="2127" idx="2"/>
          </p:cNvCxnSpPr>
          <p:nvPr/>
        </p:nvCxnSpPr>
        <p:spPr bwMode="auto">
          <a:xfrm flipV="1">
            <a:off x="3078163" y="5661025"/>
            <a:ext cx="2276475" cy="144463"/>
          </a:xfrm>
          <a:prstGeom prst="straightConnector1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</p:cxnSp>
      <p:sp>
        <p:nvSpPr>
          <p:cNvPr id="2162" name="Rectangle 114"/>
          <p:cNvSpPr>
            <a:spLocks noChangeArrowheads="1"/>
          </p:cNvSpPr>
          <p:nvPr/>
        </p:nvSpPr>
        <p:spPr bwMode="auto">
          <a:xfrm>
            <a:off x="7885113" y="5084763"/>
            <a:ext cx="1258887" cy="1439862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r>
              <a:rPr lang="en-US" sz="1600">
                <a:solidFill>
                  <a:schemeClr val="bg1"/>
                </a:solidFill>
              </a:rPr>
              <a:t>Telescopes</a:t>
            </a:r>
            <a:endParaRPr lang="pt-BR" sz="1600">
              <a:solidFill>
                <a:schemeClr val="bg1"/>
              </a:solidFill>
            </a:endParaRPr>
          </a:p>
        </p:txBody>
      </p:sp>
      <p:sp>
        <p:nvSpPr>
          <p:cNvPr id="2163" name="Line 115"/>
          <p:cNvSpPr>
            <a:spLocks noChangeShapeType="1"/>
          </p:cNvSpPr>
          <p:nvPr/>
        </p:nvSpPr>
        <p:spPr bwMode="auto">
          <a:xfrm flipH="1">
            <a:off x="6443663" y="4581525"/>
            <a:ext cx="2306637" cy="719138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 anchor="ctr"/>
          <a:lstStyle/>
          <a:p>
            <a:endParaRPr lang="pt-BR"/>
          </a:p>
        </p:txBody>
      </p:sp>
      <p:sp>
        <p:nvSpPr>
          <p:cNvPr id="2164" name="Line 116"/>
          <p:cNvSpPr>
            <a:spLocks noChangeShapeType="1"/>
          </p:cNvSpPr>
          <p:nvPr/>
        </p:nvSpPr>
        <p:spPr bwMode="auto">
          <a:xfrm flipH="1">
            <a:off x="6588125" y="5300663"/>
            <a:ext cx="1296988" cy="144462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 anchor="ctr"/>
          <a:lstStyle/>
          <a:p>
            <a:endParaRPr lang="pt-BR"/>
          </a:p>
        </p:txBody>
      </p:sp>
      <p:pic>
        <p:nvPicPr>
          <p:cNvPr id="2165" name="Picture 117" descr="em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43663" y="5846763"/>
            <a:ext cx="1368425" cy="1011237"/>
          </a:xfrm>
          <a:prstGeom prst="rect">
            <a:avLst/>
          </a:prstGeom>
          <a:noFill/>
        </p:spPr>
      </p:pic>
      <p:sp>
        <p:nvSpPr>
          <p:cNvPr id="2166" name="Rectangle 118"/>
          <p:cNvSpPr>
            <a:spLocks noChangeArrowheads="1"/>
          </p:cNvSpPr>
          <p:nvPr/>
        </p:nvSpPr>
        <p:spPr bwMode="auto">
          <a:xfrm>
            <a:off x="6516688" y="5943600"/>
            <a:ext cx="1223962" cy="914400"/>
          </a:xfrm>
          <a:prstGeom prst="rect">
            <a:avLst/>
          </a:prstGeom>
          <a:noFill/>
          <a:ln w="38100">
            <a:solidFill>
              <a:srgbClr val="333333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r>
              <a:rPr lang="en-US" sz="1600">
                <a:solidFill>
                  <a:schemeClr val="bg1"/>
                </a:solidFill>
              </a:rPr>
              <a:t>Constellations</a:t>
            </a:r>
            <a:endParaRPr lang="pt-BR" sz="1600">
              <a:solidFill>
                <a:schemeClr val="bg1"/>
              </a:solidFill>
            </a:endParaRPr>
          </a:p>
        </p:txBody>
      </p:sp>
      <p:sp>
        <p:nvSpPr>
          <p:cNvPr id="2167" name="Line 119"/>
          <p:cNvSpPr>
            <a:spLocks noChangeShapeType="1"/>
          </p:cNvSpPr>
          <p:nvPr/>
        </p:nvSpPr>
        <p:spPr bwMode="auto">
          <a:xfrm flipH="1" flipV="1">
            <a:off x="6588125" y="5589588"/>
            <a:ext cx="431800" cy="287337"/>
          </a:xfrm>
          <a:prstGeom prst="line">
            <a:avLst/>
          </a:prstGeom>
          <a:noFill/>
          <a:ln w="38100">
            <a:solidFill>
              <a:srgbClr val="333333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 anchor="ctr"/>
          <a:lstStyle/>
          <a:p>
            <a:endParaRPr lang="pt-BR"/>
          </a:p>
        </p:txBody>
      </p:sp>
      <p:pic>
        <p:nvPicPr>
          <p:cNvPr id="2168" name="Picture 120" descr="200px-Estaçõ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08400" y="5805488"/>
            <a:ext cx="1441450" cy="1052512"/>
          </a:xfrm>
          <a:prstGeom prst="rect">
            <a:avLst/>
          </a:prstGeom>
          <a:noFill/>
        </p:spPr>
      </p:pic>
      <p:sp>
        <p:nvSpPr>
          <p:cNvPr id="2169" name="Rectangle 121"/>
          <p:cNvSpPr>
            <a:spLocks noChangeArrowheads="1"/>
          </p:cNvSpPr>
          <p:nvPr/>
        </p:nvSpPr>
        <p:spPr bwMode="auto">
          <a:xfrm>
            <a:off x="3635375" y="5805488"/>
            <a:ext cx="1584325" cy="1052512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r>
              <a:rPr lang="en-US" sz="1600">
                <a:solidFill>
                  <a:schemeClr val="tx2"/>
                </a:solidFill>
              </a:rPr>
              <a:t>Seasons</a:t>
            </a:r>
            <a:endParaRPr lang="pt-BR" sz="1600">
              <a:solidFill>
                <a:schemeClr val="tx2"/>
              </a:solidFill>
            </a:endParaRPr>
          </a:p>
        </p:txBody>
      </p:sp>
      <p:sp>
        <p:nvSpPr>
          <p:cNvPr id="2170" name="Line 122"/>
          <p:cNvSpPr>
            <a:spLocks noChangeShapeType="1"/>
          </p:cNvSpPr>
          <p:nvPr/>
        </p:nvSpPr>
        <p:spPr bwMode="auto">
          <a:xfrm flipV="1">
            <a:off x="5219700" y="6092825"/>
            <a:ext cx="288925" cy="360363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 anchor="ctr"/>
          <a:lstStyle/>
          <a:p>
            <a:endParaRPr lang="pt-BR"/>
          </a:p>
        </p:txBody>
      </p:sp>
      <p:pic>
        <p:nvPicPr>
          <p:cNvPr id="2171" name="Picture 123" descr="Solar_Syste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40650" y="3860800"/>
            <a:ext cx="1403350" cy="755650"/>
          </a:xfrm>
          <a:prstGeom prst="rect">
            <a:avLst/>
          </a:prstGeom>
          <a:noFill/>
        </p:spPr>
      </p:pic>
      <p:sp>
        <p:nvSpPr>
          <p:cNvPr id="2172" name="Rectangle 124"/>
          <p:cNvSpPr>
            <a:spLocks noChangeArrowheads="1"/>
          </p:cNvSpPr>
          <p:nvPr/>
        </p:nvSpPr>
        <p:spPr bwMode="auto">
          <a:xfrm>
            <a:off x="7740650" y="3860800"/>
            <a:ext cx="1403350" cy="792163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r>
              <a:rPr lang="en-US" sz="1600">
                <a:solidFill>
                  <a:schemeClr val="bg1"/>
                </a:solidFill>
              </a:rPr>
              <a:t>Solar system</a:t>
            </a:r>
            <a:r>
              <a:rPr lang="en-US" sz="1600" b="0">
                <a:solidFill>
                  <a:schemeClr val="accent2"/>
                </a:solidFill>
              </a:rPr>
              <a:t> </a:t>
            </a:r>
            <a:endParaRPr lang="pt-BR" sz="1600" b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09600" y="1828800"/>
            <a:ext cx="80772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/>
              <a:t>Uma forma efetiva de desenvolver as idéias dos</a:t>
            </a:r>
          </a:p>
          <a:p>
            <a:r>
              <a:rPr lang="pt-BR" sz="2800" dirty="0" smtClean="0"/>
              <a:t>estudantes é proporcionar observações  sistemáticas, fomentando a explicitação</a:t>
            </a:r>
          </a:p>
          <a:p>
            <a:r>
              <a:rPr lang="pt-BR" sz="2800" dirty="0" smtClean="0"/>
              <a:t>das idéias intuitivas, solicitando explicações a partir da observação direta do Sol, da Lua, das outras estrelas e dos planetas.[...]" [pág. 40]</a:t>
            </a:r>
          </a:p>
          <a:p>
            <a:endParaRPr lang="pt-B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33400" y="1371600"/>
            <a:ext cx="80772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/>
              <a:t>"observação direta, busca e organização de informações sobre a duração do </a:t>
            </a:r>
            <a:r>
              <a:rPr lang="pt-BR" sz="3200" dirty="0" smtClean="0"/>
              <a:t>dia em </a:t>
            </a:r>
            <a:r>
              <a:rPr lang="pt-BR" sz="3200" dirty="0"/>
              <a:t>diferentes épocas do ano e sobre os horários de nascimento e ocaso do Sol,</a:t>
            </a:r>
          </a:p>
          <a:p>
            <a:r>
              <a:rPr lang="pt-BR" sz="3200" dirty="0"/>
              <a:t>da Lua e das estrelas ao longo do tempo, reconhecendo a natureza cíclica desses</a:t>
            </a:r>
          </a:p>
          <a:p>
            <a:r>
              <a:rPr lang="pt-BR" sz="3200" dirty="0"/>
              <a:t>eventos e associando-os a ciclos dos seres vivos e ao calendário;" [pág. 66]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b="1"/>
              <a:t>PCN+ (Ensino Médio)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t-BR" sz="2800"/>
              <a:t>    Temas estruturadores para Física:</a:t>
            </a:r>
          </a:p>
          <a:p>
            <a:r>
              <a:rPr lang="pt-BR" sz="2800"/>
              <a:t>  Movimentos (Mecânica)</a:t>
            </a:r>
          </a:p>
          <a:p>
            <a:r>
              <a:rPr lang="pt-BR" sz="2800"/>
              <a:t> Calor (Termologia)</a:t>
            </a:r>
          </a:p>
          <a:p>
            <a:r>
              <a:rPr lang="pt-BR" sz="2800"/>
              <a:t> Som e Imagem (Óptica e Ondas mecânicas)</a:t>
            </a:r>
          </a:p>
          <a:p>
            <a:r>
              <a:rPr lang="pt-BR" sz="2800"/>
              <a:t> Equipamentos elétricos e telecomunicações (Eletricidade e Magnetismo)</a:t>
            </a:r>
          </a:p>
          <a:p>
            <a:r>
              <a:rPr lang="pt-BR" sz="2800"/>
              <a:t>  </a:t>
            </a:r>
            <a:r>
              <a:rPr lang="pt-BR" sz="2800" u="sng"/>
              <a:t>Universo, Terra e Vida</a:t>
            </a:r>
            <a:r>
              <a:rPr lang="pt-BR" sz="2800"/>
              <a:t> (Astronomia do Sistema Solar e Cosmologia)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33400" y="304800"/>
            <a:ext cx="81534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sz="3200" dirty="0" smtClean="0"/>
              <a:t>“...será </a:t>
            </a:r>
            <a:r>
              <a:rPr lang="pt-BR" sz="3200" dirty="0"/>
              <a:t>indispensável </a:t>
            </a:r>
            <a:r>
              <a:rPr lang="pt-BR" sz="3200" dirty="0" smtClean="0"/>
              <a:t> [que o jovem tenha ] uma </a:t>
            </a:r>
            <a:r>
              <a:rPr lang="pt-BR" sz="3200" dirty="0"/>
              <a:t>compreensão de natureza </a:t>
            </a:r>
            <a:r>
              <a:rPr lang="pt-BR" sz="3200" dirty="0" smtClean="0"/>
              <a:t>cosmológica, permitindo </a:t>
            </a:r>
            <a:r>
              <a:rPr lang="pt-BR" sz="3200" dirty="0"/>
              <a:t>ao jovem refletir sobre sua presença e seu “lugar” na história do </a:t>
            </a:r>
            <a:r>
              <a:rPr lang="pt-BR" sz="3200" dirty="0" smtClean="0"/>
              <a:t>Universo, tanto </a:t>
            </a:r>
            <a:r>
              <a:rPr lang="pt-BR" sz="3200" dirty="0"/>
              <a:t>no tempo como no espaço, do ponto de vista da ciência. Espera-se que ele, </a:t>
            </a:r>
            <a:r>
              <a:rPr lang="pt-BR" sz="3200" dirty="0" smtClean="0"/>
              <a:t>ao  final </a:t>
            </a:r>
            <a:r>
              <a:rPr lang="pt-BR" sz="3200" dirty="0"/>
              <a:t>da educação básica, adquira uma compreensão atualizada das hipóteses, modelos</a:t>
            </a:r>
          </a:p>
          <a:p>
            <a:r>
              <a:rPr lang="pt-BR" sz="3200" dirty="0"/>
              <a:t>e formas de investigação sobre a origem e evolução do Universo em que </a:t>
            </a:r>
            <a:r>
              <a:rPr lang="pt-BR" sz="3200" dirty="0" smtClean="0"/>
              <a:t>vive [...]”</a:t>
            </a:r>
            <a:endParaRPr lang="pt-BR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68313" y="333375"/>
            <a:ext cx="828198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/>
              <a:t>National Curriculum Parameters for Secondary Education</a:t>
            </a:r>
            <a:endParaRPr lang="pt-BR" sz="3600"/>
          </a:p>
        </p:txBody>
      </p:sp>
      <p:sp>
        <p:nvSpPr>
          <p:cNvPr id="2169" name="Rectangle 121"/>
          <p:cNvSpPr>
            <a:spLocks noChangeArrowheads="1"/>
          </p:cNvSpPr>
          <p:nvPr/>
        </p:nvSpPr>
        <p:spPr bwMode="auto">
          <a:xfrm>
            <a:off x="0" y="1916113"/>
            <a:ext cx="1187450" cy="5762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2857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/>
              <a:t>Fields of </a:t>
            </a:r>
          </a:p>
          <a:p>
            <a:r>
              <a:rPr lang="en-US" sz="1400"/>
              <a:t>Knowledge</a:t>
            </a:r>
            <a:endParaRPr lang="pt-BR" sz="1400"/>
          </a:p>
        </p:txBody>
      </p:sp>
      <p:sp>
        <p:nvSpPr>
          <p:cNvPr id="2176" name="Rectangle 128"/>
          <p:cNvSpPr>
            <a:spLocks noChangeArrowheads="1"/>
          </p:cNvSpPr>
          <p:nvPr/>
        </p:nvSpPr>
        <p:spPr bwMode="auto">
          <a:xfrm>
            <a:off x="0" y="3716338"/>
            <a:ext cx="1187450" cy="649287"/>
          </a:xfrm>
          <a:prstGeom prst="rect">
            <a:avLst/>
          </a:prstGeom>
          <a:solidFill>
            <a:schemeClr val="accent1">
              <a:alpha val="50000"/>
            </a:schemeClr>
          </a:solidFill>
          <a:ln w="2857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/>
              <a:t>Structural</a:t>
            </a:r>
          </a:p>
          <a:p>
            <a:r>
              <a:rPr lang="en-US" sz="1400"/>
              <a:t>Themes</a:t>
            </a:r>
          </a:p>
        </p:txBody>
      </p:sp>
      <p:sp>
        <p:nvSpPr>
          <p:cNvPr id="2177" name="Rectangle 129"/>
          <p:cNvSpPr>
            <a:spLocks noChangeArrowheads="1"/>
          </p:cNvSpPr>
          <p:nvPr/>
        </p:nvSpPr>
        <p:spPr bwMode="auto">
          <a:xfrm>
            <a:off x="0" y="5300663"/>
            <a:ext cx="1008063" cy="649287"/>
          </a:xfrm>
          <a:prstGeom prst="rect">
            <a:avLst/>
          </a:prstGeom>
          <a:solidFill>
            <a:schemeClr val="accent1">
              <a:alpha val="50000"/>
            </a:schemeClr>
          </a:solidFill>
          <a:ln w="2857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/>
              <a:t>Thematic </a:t>
            </a:r>
          </a:p>
          <a:p>
            <a:r>
              <a:rPr lang="en-US" sz="1400"/>
              <a:t>Unities</a:t>
            </a:r>
            <a:endParaRPr lang="pt-BR" sz="1400"/>
          </a:p>
        </p:txBody>
      </p:sp>
      <p:sp>
        <p:nvSpPr>
          <p:cNvPr id="2178" name="Oval 130"/>
          <p:cNvSpPr>
            <a:spLocks noChangeArrowheads="1"/>
          </p:cNvSpPr>
          <p:nvPr/>
        </p:nvSpPr>
        <p:spPr bwMode="auto">
          <a:xfrm>
            <a:off x="3708400" y="1628775"/>
            <a:ext cx="1944688" cy="863600"/>
          </a:xfrm>
          <a:prstGeom prst="ellipse">
            <a:avLst/>
          </a:prstGeom>
          <a:solidFill>
            <a:srgbClr val="FF99CC">
              <a:alpha val="50000"/>
            </a:srgbClr>
          </a:solidFill>
          <a:ln w="28575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/>
              <a:t>Mathematics and</a:t>
            </a:r>
          </a:p>
          <a:p>
            <a:r>
              <a:rPr lang="en-US"/>
              <a:t> </a:t>
            </a:r>
            <a:r>
              <a:rPr lang="en-US" b="1"/>
              <a:t>Nature Sciences</a:t>
            </a:r>
            <a:endParaRPr lang="pt-BR" b="1"/>
          </a:p>
        </p:txBody>
      </p:sp>
      <p:sp>
        <p:nvSpPr>
          <p:cNvPr id="2179" name="Oval 131"/>
          <p:cNvSpPr>
            <a:spLocks noChangeArrowheads="1"/>
          </p:cNvSpPr>
          <p:nvPr/>
        </p:nvSpPr>
        <p:spPr bwMode="auto">
          <a:xfrm>
            <a:off x="1835150" y="1844675"/>
            <a:ext cx="1258888" cy="646113"/>
          </a:xfrm>
          <a:prstGeom prst="ellipse">
            <a:avLst/>
          </a:prstGeom>
          <a:solidFill>
            <a:srgbClr val="99CC00">
              <a:alpha val="39999"/>
            </a:srgbClr>
          </a:solidFill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/>
              <a:t>Human </a:t>
            </a:r>
          </a:p>
          <a:p>
            <a:r>
              <a:rPr lang="en-US" sz="1400"/>
              <a:t>Sciences </a:t>
            </a:r>
            <a:endParaRPr lang="pt-BR" sz="1400"/>
          </a:p>
        </p:txBody>
      </p:sp>
      <p:sp>
        <p:nvSpPr>
          <p:cNvPr id="2180" name="Oval 132"/>
          <p:cNvSpPr>
            <a:spLocks noChangeArrowheads="1"/>
          </p:cNvSpPr>
          <p:nvPr/>
        </p:nvSpPr>
        <p:spPr bwMode="auto">
          <a:xfrm>
            <a:off x="6372225" y="1773238"/>
            <a:ext cx="1366838" cy="576262"/>
          </a:xfrm>
          <a:prstGeom prst="ellipse">
            <a:avLst/>
          </a:prstGeom>
          <a:solidFill>
            <a:srgbClr val="99CC00">
              <a:alpha val="39999"/>
            </a:srgbClr>
          </a:solidFill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/>
              <a:t>Languages</a:t>
            </a:r>
            <a:endParaRPr lang="pt-BR" sz="1400"/>
          </a:p>
          <a:p>
            <a:endParaRPr lang="pt-BR" sz="1400"/>
          </a:p>
        </p:txBody>
      </p:sp>
      <p:sp>
        <p:nvSpPr>
          <p:cNvPr id="2194" name="Oval 146"/>
          <p:cNvSpPr>
            <a:spLocks noChangeArrowheads="1"/>
          </p:cNvSpPr>
          <p:nvPr/>
        </p:nvSpPr>
        <p:spPr bwMode="auto">
          <a:xfrm>
            <a:off x="2411413" y="2852738"/>
            <a:ext cx="1296987" cy="576262"/>
          </a:xfrm>
          <a:prstGeom prst="ellipse">
            <a:avLst/>
          </a:prstGeom>
          <a:solidFill>
            <a:srgbClr val="FFFF00">
              <a:alpha val="30000"/>
            </a:srgbClr>
          </a:solidFill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/>
              <a:t> Biology  </a:t>
            </a:r>
            <a:endParaRPr lang="pt-BR" sz="1400"/>
          </a:p>
        </p:txBody>
      </p:sp>
      <p:sp>
        <p:nvSpPr>
          <p:cNvPr id="2197" name="Oval 149"/>
          <p:cNvSpPr>
            <a:spLocks noChangeArrowheads="1"/>
          </p:cNvSpPr>
          <p:nvPr/>
        </p:nvSpPr>
        <p:spPr bwMode="auto">
          <a:xfrm>
            <a:off x="5940425" y="2708275"/>
            <a:ext cx="1223963" cy="647700"/>
          </a:xfrm>
          <a:prstGeom prst="ellipse">
            <a:avLst/>
          </a:prstGeom>
          <a:solidFill>
            <a:srgbClr val="FFFF99">
              <a:alpha val="50000"/>
            </a:srgbClr>
          </a:solidFill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/>
              <a:t> Chemistry  </a:t>
            </a:r>
            <a:endParaRPr lang="pt-BR" sz="1400"/>
          </a:p>
        </p:txBody>
      </p:sp>
      <p:sp>
        <p:nvSpPr>
          <p:cNvPr id="2213" name="Oval 165"/>
          <p:cNvSpPr>
            <a:spLocks noChangeArrowheads="1"/>
          </p:cNvSpPr>
          <p:nvPr/>
        </p:nvSpPr>
        <p:spPr bwMode="auto">
          <a:xfrm>
            <a:off x="3995738" y="4005263"/>
            <a:ext cx="1512887" cy="936625"/>
          </a:xfrm>
          <a:prstGeom prst="ellipse">
            <a:avLst/>
          </a:prstGeom>
          <a:solidFill>
            <a:srgbClr val="FF99CC">
              <a:alpha val="50000"/>
            </a:srgbClr>
          </a:solidFill>
          <a:ln w="28575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1"/>
              <a:t>Universe, </a:t>
            </a:r>
          </a:p>
          <a:p>
            <a:r>
              <a:rPr lang="en-US" sz="1600" b="1"/>
              <a:t>Earth </a:t>
            </a:r>
          </a:p>
          <a:p>
            <a:r>
              <a:rPr lang="en-US" sz="1600" b="1"/>
              <a:t>and Life</a:t>
            </a:r>
            <a:endParaRPr lang="pt-BR" sz="1400"/>
          </a:p>
        </p:txBody>
      </p:sp>
      <p:sp>
        <p:nvSpPr>
          <p:cNvPr id="2224" name="Oval 176"/>
          <p:cNvSpPr>
            <a:spLocks noChangeArrowheads="1"/>
          </p:cNvSpPr>
          <p:nvPr/>
        </p:nvSpPr>
        <p:spPr bwMode="auto">
          <a:xfrm>
            <a:off x="1763713" y="3860800"/>
            <a:ext cx="1008062" cy="431800"/>
          </a:xfrm>
          <a:prstGeom prst="ellipse">
            <a:avLst/>
          </a:prstGeom>
          <a:solidFill>
            <a:srgbClr val="C0C0C0">
              <a:alpha val="50000"/>
            </a:srgbClr>
          </a:solidFill>
          <a:ln w="28575">
            <a:solidFill>
              <a:srgbClr val="3333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/>
              <a:t> Movements</a:t>
            </a:r>
          </a:p>
        </p:txBody>
      </p:sp>
      <p:sp>
        <p:nvSpPr>
          <p:cNvPr id="2225" name="Oval 177"/>
          <p:cNvSpPr>
            <a:spLocks noChangeArrowheads="1"/>
          </p:cNvSpPr>
          <p:nvPr/>
        </p:nvSpPr>
        <p:spPr bwMode="auto">
          <a:xfrm>
            <a:off x="6732588" y="3789363"/>
            <a:ext cx="1152525" cy="577850"/>
          </a:xfrm>
          <a:prstGeom prst="ellipse">
            <a:avLst/>
          </a:prstGeom>
          <a:solidFill>
            <a:srgbClr val="C0C0C0">
              <a:alpha val="50000"/>
            </a:srgbClr>
          </a:solidFill>
          <a:ln w="28575">
            <a:solidFill>
              <a:srgbClr val="3333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/>
              <a:t>Matter and</a:t>
            </a:r>
          </a:p>
          <a:p>
            <a:r>
              <a:rPr lang="en-US" sz="1400"/>
              <a:t>Radiation</a:t>
            </a:r>
          </a:p>
        </p:txBody>
      </p:sp>
      <p:sp>
        <p:nvSpPr>
          <p:cNvPr id="2226" name="Oval 178"/>
          <p:cNvSpPr>
            <a:spLocks noChangeArrowheads="1"/>
          </p:cNvSpPr>
          <p:nvPr/>
        </p:nvSpPr>
        <p:spPr bwMode="auto">
          <a:xfrm>
            <a:off x="3132138" y="3860800"/>
            <a:ext cx="792162" cy="576263"/>
          </a:xfrm>
          <a:prstGeom prst="ellipse">
            <a:avLst/>
          </a:prstGeom>
          <a:solidFill>
            <a:srgbClr val="C0C0C0">
              <a:alpha val="50000"/>
            </a:srgbClr>
          </a:solidFill>
          <a:ln w="28575">
            <a:solidFill>
              <a:srgbClr val="3333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/>
              <a:t>Electricity</a:t>
            </a:r>
          </a:p>
        </p:txBody>
      </p:sp>
      <p:sp>
        <p:nvSpPr>
          <p:cNvPr id="2227" name="Oval 179"/>
          <p:cNvSpPr>
            <a:spLocks noChangeArrowheads="1"/>
          </p:cNvSpPr>
          <p:nvPr/>
        </p:nvSpPr>
        <p:spPr bwMode="auto">
          <a:xfrm>
            <a:off x="8027988" y="3789363"/>
            <a:ext cx="1008062" cy="433387"/>
          </a:xfrm>
          <a:prstGeom prst="ellipse">
            <a:avLst/>
          </a:prstGeom>
          <a:solidFill>
            <a:srgbClr val="C0C0C0">
              <a:alpha val="50000"/>
            </a:srgbClr>
          </a:solidFill>
          <a:ln w="28575">
            <a:solidFill>
              <a:srgbClr val="3333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/>
              <a:t>Sound</a:t>
            </a:r>
          </a:p>
        </p:txBody>
      </p:sp>
      <p:sp>
        <p:nvSpPr>
          <p:cNvPr id="2228" name="Oval 180"/>
          <p:cNvSpPr>
            <a:spLocks noChangeArrowheads="1"/>
          </p:cNvSpPr>
          <p:nvPr/>
        </p:nvSpPr>
        <p:spPr bwMode="auto">
          <a:xfrm>
            <a:off x="5651500" y="3789363"/>
            <a:ext cx="1008063" cy="577850"/>
          </a:xfrm>
          <a:prstGeom prst="ellipse">
            <a:avLst/>
          </a:prstGeom>
          <a:solidFill>
            <a:srgbClr val="C0C0C0">
              <a:alpha val="50000"/>
            </a:srgbClr>
          </a:solidFill>
          <a:ln w="28575">
            <a:solidFill>
              <a:srgbClr val="3333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1400"/>
              <a:t>Heat and </a:t>
            </a:r>
          </a:p>
          <a:p>
            <a:r>
              <a:rPr lang="en-US" sz="1400"/>
              <a:t>Energy</a:t>
            </a:r>
          </a:p>
        </p:txBody>
      </p:sp>
      <p:sp>
        <p:nvSpPr>
          <p:cNvPr id="2239" name="Oval 191"/>
          <p:cNvSpPr>
            <a:spLocks noChangeArrowheads="1"/>
          </p:cNvSpPr>
          <p:nvPr/>
        </p:nvSpPr>
        <p:spPr bwMode="auto">
          <a:xfrm>
            <a:off x="3995738" y="2636838"/>
            <a:ext cx="1368425" cy="936625"/>
          </a:xfrm>
          <a:prstGeom prst="ellipse">
            <a:avLst/>
          </a:prstGeom>
          <a:solidFill>
            <a:srgbClr val="FF99CC">
              <a:alpha val="50000"/>
            </a:srgbClr>
          </a:solidFill>
          <a:ln w="28575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1"/>
              <a:t>Physics</a:t>
            </a:r>
            <a:r>
              <a:rPr lang="en-US" sz="1400"/>
              <a:t> </a:t>
            </a:r>
            <a:endParaRPr lang="pt-BR" sz="1400"/>
          </a:p>
        </p:txBody>
      </p:sp>
      <p:pic>
        <p:nvPicPr>
          <p:cNvPr id="2245" name="Picture 197" descr="Solar_Syst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75" y="5229225"/>
            <a:ext cx="2303463" cy="1238250"/>
          </a:xfrm>
          <a:prstGeom prst="rect">
            <a:avLst/>
          </a:prstGeom>
          <a:noFill/>
        </p:spPr>
      </p:pic>
      <p:pic>
        <p:nvPicPr>
          <p:cNvPr id="2247" name="Picture 199" descr="bt2lf0101_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67513" y="5157788"/>
            <a:ext cx="2376487" cy="1490662"/>
          </a:xfrm>
          <a:prstGeom prst="rect">
            <a:avLst/>
          </a:prstGeom>
          <a:noFill/>
        </p:spPr>
      </p:pic>
      <p:sp>
        <p:nvSpPr>
          <p:cNvPr id="2248" name="Rectangle 200"/>
          <p:cNvSpPr>
            <a:spLocks noChangeArrowheads="1"/>
          </p:cNvSpPr>
          <p:nvPr/>
        </p:nvSpPr>
        <p:spPr bwMode="auto">
          <a:xfrm>
            <a:off x="1476375" y="5229225"/>
            <a:ext cx="2305050" cy="1222375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b="1">
                <a:solidFill>
                  <a:schemeClr val="bg1"/>
                </a:solidFill>
              </a:rPr>
              <a:t>Earth and </a:t>
            </a:r>
          </a:p>
          <a:p>
            <a:r>
              <a:rPr lang="en-US" b="1">
                <a:solidFill>
                  <a:schemeClr val="bg1"/>
                </a:solidFill>
              </a:rPr>
              <a:t>Solar System</a:t>
            </a:r>
            <a:endParaRPr lang="pt-BR" b="1">
              <a:solidFill>
                <a:schemeClr val="bg1"/>
              </a:solidFill>
            </a:endParaRPr>
          </a:p>
        </p:txBody>
      </p:sp>
      <p:sp>
        <p:nvSpPr>
          <p:cNvPr id="2249" name="Rectangle 201"/>
          <p:cNvSpPr>
            <a:spLocks noChangeArrowheads="1"/>
          </p:cNvSpPr>
          <p:nvPr/>
        </p:nvSpPr>
        <p:spPr bwMode="auto">
          <a:xfrm>
            <a:off x="6732588" y="5157788"/>
            <a:ext cx="2411412" cy="1412875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1">
                <a:solidFill>
                  <a:schemeClr val="bg1"/>
                </a:solidFill>
              </a:rPr>
              <a:t>Human comprehension </a:t>
            </a:r>
          </a:p>
          <a:p>
            <a:r>
              <a:rPr lang="en-US" sz="1600" b="1">
                <a:solidFill>
                  <a:schemeClr val="bg1"/>
                </a:solidFill>
              </a:rPr>
              <a:t>of the Universe</a:t>
            </a:r>
            <a:endParaRPr lang="pt-BR" sz="1600" b="1">
              <a:solidFill>
                <a:schemeClr val="bg1"/>
              </a:solidFill>
            </a:endParaRPr>
          </a:p>
        </p:txBody>
      </p:sp>
      <p:pic>
        <p:nvPicPr>
          <p:cNvPr id="2252" name="Picture 204" descr="wma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275" y="5229225"/>
            <a:ext cx="2881313" cy="1474788"/>
          </a:xfrm>
          <a:prstGeom prst="rect">
            <a:avLst/>
          </a:prstGeom>
          <a:noFill/>
        </p:spPr>
      </p:pic>
      <p:sp>
        <p:nvSpPr>
          <p:cNvPr id="2254" name="Oval 206"/>
          <p:cNvSpPr>
            <a:spLocks noChangeArrowheads="1"/>
          </p:cNvSpPr>
          <p:nvPr/>
        </p:nvSpPr>
        <p:spPr bwMode="auto">
          <a:xfrm>
            <a:off x="3851275" y="5229225"/>
            <a:ext cx="2881313" cy="1439863"/>
          </a:xfrm>
          <a:prstGeom prst="ellips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b="1" dirty="0">
                <a:solidFill>
                  <a:schemeClr val="bg1"/>
                </a:solidFill>
              </a:rPr>
              <a:t>The universe and its origin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2256" name="Line 208"/>
          <p:cNvSpPr>
            <a:spLocks noChangeShapeType="1"/>
          </p:cNvSpPr>
          <p:nvPr/>
        </p:nvSpPr>
        <p:spPr bwMode="auto">
          <a:xfrm>
            <a:off x="1187450" y="4005263"/>
            <a:ext cx="43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257" name="Line 209"/>
          <p:cNvSpPr>
            <a:spLocks noChangeShapeType="1"/>
          </p:cNvSpPr>
          <p:nvPr/>
        </p:nvSpPr>
        <p:spPr bwMode="auto">
          <a:xfrm>
            <a:off x="1187450" y="2133600"/>
            <a:ext cx="43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258" name="Line 210"/>
          <p:cNvSpPr>
            <a:spLocks noChangeShapeType="1"/>
          </p:cNvSpPr>
          <p:nvPr/>
        </p:nvSpPr>
        <p:spPr bwMode="auto">
          <a:xfrm>
            <a:off x="971550" y="5661025"/>
            <a:ext cx="43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259" name="Line 211"/>
          <p:cNvSpPr>
            <a:spLocks noChangeShapeType="1"/>
          </p:cNvSpPr>
          <p:nvPr/>
        </p:nvSpPr>
        <p:spPr bwMode="auto">
          <a:xfrm>
            <a:off x="5651500" y="2060575"/>
            <a:ext cx="720725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262" name="Line 214"/>
          <p:cNvSpPr>
            <a:spLocks noChangeShapeType="1"/>
          </p:cNvSpPr>
          <p:nvPr/>
        </p:nvSpPr>
        <p:spPr bwMode="auto">
          <a:xfrm>
            <a:off x="3132138" y="2133600"/>
            <a:ext cx="576262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264" name="Line 216"/>
          <p:cNvSpPr>
            <a:spLocks noChangeShapeType="1"/>
          </p:cNvSpPr>
          <p:nvPr/>
        </p:nvSpPr>
        <p:spPr bwMode="auto">
          <a:xfrm flipV="1">
            <a:off x="3132138" y="2565400"/>
            <a:ext cx="0" cy="287338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267" name="Freeform 219"/>
          <p:cNvSpPr>
            <a:spLocks/>
          </p:cNvSpPr>
          <p:nvPr/>
        </p:nvSpPr>
        <p:spPr bwMode="auto">
          <a:xfrm>
            <a:off x="4716463" y="3644900"/>
            <a:ext cx="1006475" cy="360363"/>
          </a:xfrm>
          <a:custGeom>
            <a:avLst/>
            <a:gdLst/>
            <a:ahLst/>
            <a:cxnLst>
              <a:cxn ang="0">
                <a:pos x="0" y="129"/>
              </a:cxn>
              <a:cxn ang="0">
                <a:pos x="0" y="0"/>
              </a:cxn>
            </a:cxnLst>
            <a:rect l="0" t="0" r="r" b="b"/>
            <a:pathLst>
              <a:path w="1" h="129">
                <a:moveTo>
                  <a:pt x="0" y="129"/>
                </a:move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268" name="Line 220"/>
          <p:cNvSpPr>
            <a:spLocks noChangeShapeType="1"/>
          </p:cNvSpPr>
          <p:nvPr/>
        </p:nvSpPr>
        <p:spPr bwMode="auto">
          <a:xfrm flipV="1">
            <a:off x="6516688" y="2565400"/>
            <a:ext cx="0" cy="142875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270" name="Freeform 222"/>
          <p:cNvSpPr>
            <a:spLocks/>
          </p:cNvSpPr>
          <p:nvPr/>
        </p:nvSpPr>
        <p:spPr bwMode="auto">
          <a:xfrm>
            <a:off x="2268538" y="3573463"/>
            <a:ext cx="6264275" cy="142875"/>
          </a:xfrm>
          <a:custGeom>
            <a:avLst/>
            <a:gdLst/>
            <a:ahLst/>
            <a:cxnLst>
              <a:cxn ang="0">
                <a:pos x="0" y="90"/>
              </a:cxn>
              <a:cxn ang="0">
                <a:pos x="1535" y="62"/>
              </a:cxn>
              <a:cxn ang="0">
                <a:pos x="3946" y="0"/>
              </a:cxn>
            </a:cxnLst>
            <a:rect l="0" t="0" r="r" b="b"/>
            <a:pathLst>
              <a:path w="3946" h="90">
                <a:moveTo>
                  <a:pt x="0" y="90"/>
                </a:moveTo>
                <a:cubicBezTo>
                  <a:pt x="256" y="85"/>
                  <a:pt x="877" y="77"/>
                  <a:pt x="1535" y="62"/>
                </a:cubicBezTo>
                <a:cubicBezTo>
                  <a:pt x="2193" y="47"/>
                  <a:pt x="3444" y="13"/>
                  <a:pt x="3946" y="0"/>
                </a:cubicBezTo>
              </a:path>
            </a:pathLst>
          </a:custGeom>
          <a:noFill/>
          <a:ln w="28575" cap="flat" cmpd="sng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272" name="Line 224"/>
          <p:cNvSpPr>
            <a:spLocks noChangeShapeType="1"/>
          </p:cNvSpPr>
          <p:nvPr/>
        </p:nvSpPr>
        <p:spPr bwMode="auto">
          <a:xfrm>
            <a:off x="2268538" y="3716338"/>
            <a:ext cx="0" cy="144462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273" name="Line 225"/>
          <p:cNvSpPr>
            <a:spLocks noChangeShapeType="1"/>
          </p:cNvSpPr>
          <p:nvPr/>
        </p:nvSpPr>
        <p:spPr bwMode="auto">
          <a:xfrm>
            <a:off x="3492500" y="3716338"/>
            <a:ext cx="0" cy="144462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275" name="Line 227"/>
          <p:cNvSpPr>
            <a:spLocks noChangeShapeType="1"/>
          </p:cNvSpPr>
          <p:nvPr/>
        </p:nvSpPr>
        <p:spPr bwMode="auto">
          <a:xfrm>
            <a:off x="4716463" y="2636838"/>
            <a:ext cx="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276" name="Line 228"/>
          <p:cNvSpPr>
            <a:spLocks noChangeShapeType="1"/>
          </p:cNvSpPr>
          <p:nvPr/>
        </p:nvSpPr>
        <p:spPr bwMode="auto">
          <a:xfrm>
            <a:off x="4716463" y="2492375"/>
            <a:ext cx="0" cy="144463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277" name="Line 229"/>
          <p:cNvSpPr>
            <a:spLocks noChangeShapeType="1"/>
          </p:cNvSpPr>
          <p:nvPr/>
        </p:nvSpPr>
        <p:spPr bwMode="auto">
          <a:xfrm>
            <a:off x="6084888" y="3644900"/>
            <a:ext cx="0" cy="144463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279" name="Line 231"/>
          <p:cNvSpPr>
            <a:spLocks noChangeShapeType="1"/>
          </p:cNvSpPr>
          <p:nvPr/>
        </p:nvSpPr>
        <p:spPr bwMode="auto">
          <a:xfrm>
            <a:off x="8532813" y="3573463"/>
            <a:ext cx="0" cy="21590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281" name="Line 233"/>
          <p:cNvSpPr>
            <a:spLocks noChangeShapeType="1"/>
          </p:cNvSpPr>
          <p:nvPr/>
        </p:nvSpPr>
        <p:spPr bwMode="auto">
          <a:xfrm flipH="1">
            <a:off x="3779838" y="4724400"/>
            <a:ext cx="360362" cy="504825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282" name="Line 234"/>
          <p:cNvSpPr>
            <a:spLocks noChangeShapeType="1"/>
          </p:cNvSpPr>
          <p:nvPr/>
        </p:nvSpPr>
        <p:spPr bwMode="auto">
          <a:xfrm>
            <a:off x="5508625" y="4508500"/>
            <a:ext cx="1295400" cy="649288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283" name="Line 235"/>
          <p:cNvSpPr>
            <a:spLocks noChangeShapeType="1"/>
          </p:cNvSpPr>
          <p:nvPr/>
        </p:nvSpPr>
        <p:spPr bwMode="auto">
          <a:xfrm>
            <a:off x="5003800" y="4941888"/>
            <a:ext cx="73025" cy="287337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284" name="Line 236"/>
          <p:cNvSpPr>
            <a:spLocks noChangeShapeType="1"/>
          </p:cNvSpPr>
          <p:nvPr/>
        </p:nvSpPr>
        <p:spPr bwMode="auto">
          <a:xfrm>
            <a:off x="3132138" y="2565400"/>
            <a:ext cx="338455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285" name="Line 237"/>
          <p:cNvSpPr>
            <a:spLocks noChangeShapeType="1"/>
          </p:cNvSpPr>
          <p:nvPr/>
        </p:nvSpPr>
        <p:spPr bwMode="auto">
          <a:xfrm>
            <a:off x="4716463" y="3573463"/>
            <a:ext cx="0" cy="71437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286" name="Line 238"/>
          <p:cNvSpPr>
            <a:spLocks noChangeShapeType="1"/>
          </p:cNvSpPr>
          <p:nvPr/>
        </p:nvSpPr>
        <p:spPr bwMode="auto">
          <a:xfrm>
            <a:off x="7235825" y="3644900"/>
            <a:ext cx="0" cy="142875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583</TotalTime>
  <Words>542</Words>
  <Application>Microsoft Office PowerPoint</Application>
  <PresentationFormat>Apresentação na tela (4:3)</PresentationFormat>
  <Paragraphs>116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Arial</vt:lpstr>
      <vt:lpstr>Wingdings</vt:lpstr>
      <vt:lpstr>Tahoma</vt:lpstr>
      <vt:lpstr>Arial Narrow</vt:lpstr>
      <vt:lpstr>Garamond</vt:lpstr>
      <vt:lpstr>Mountain Top</vt:lpstr>
      <vt:lpstr> Astronomia no currículo nacional do Ensino Básico    </vt:lpstr>
      <vt:lpstr>A Reforma Educacional de 1996 </vt:lpstr>
      <vt:lpstr>PCNs para o ensino fundamental</vt:lpstr>
      <vt:lpstr>Slide 4</vt:lpstr>
      <vt:lpstr>Slide 5</vt:lpstr>
      <vt:lpstr>Slide 6</vt:lpstr>
      <vt:lpstr>PCN+ (Ensino Médio)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fatima</dc:creator>
  <cp:lastModifiedBy>Fatima</cp:lastModifiedBy>
  <cp:revision>83</cp:revision>
  <cp:lastPrinted>1601-01-01T00:00:00Z</cp:lastPrinted>
  <dcterms:created xsi:type="dcterms:W3CDTF">1601-01-01T00:00:00Z</dcterms:created>
  <dcterms:modified xsi:type="dcterms:W3CDTF">2011-03-25T01:18:03Z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